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3" r:id="rId5"/>
    <p:sldId id="266" r:id="rId6"/>
    <p:sldId id="267" r:id="rId7"/>
    <p:sldId id="258" r:id="rId8"/>
    <p:sldId id="260" r:id="rId9"/>
    <p:sldId id="261" r:id="rId10"/>
    <p:sldId id="264" r:id="rId11"/>
    <p:sldId id="265" r:id="rId12"/>
    <p:sldId id="262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5"/>
  </p:normalViewPr>
  <p:slideViewPr>
    <p:cSldViewPr snapToGrid="0" snapToObjects="1">
      <p:cViewPr varScale="1">
        <p:scale>
          <a:sx n="90" d="100"/>
          <a:sy n="90" d="100"/>
        </p:scale>
        <p:origin x="23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tiff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6DC841-65CE-574C-B331-D00F13460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13EE330-A724-7944-88AD-3AEA1D7402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5A13BE-8B91-384D-8BC4-A19AEBC76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48672D-E0A7-DD45-99A3-2B092E446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31AF42-B443-994C-A53E-221B27FF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1967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98CBE0-8851-1F45-91A4-7AD5F97EF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78F48A8-484D-AC4B-9085-8108E36841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DB9A87-D372-6848-9702-067A8004C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A2520F-0F5B-704D-B187-6F073A6D6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27342F-B940-EF4A-B71C-9DA2272D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531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3F879FD-4A4A-E944-AA4E-69274FB152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899EBA5-2FB6-CB4A-B013-E89971EB6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41F37D-F637-C644-85ED-5E345979E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5EC177-0901-6041-BED5-2BBD54525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A396093-8A1C-7B48-AE7E-248A6625C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0914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79791-A166-5348-A993-A4DE0A2A1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F1D177-3C31-AF43-AB52-C34459CD5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41E479-6C90-1A4D-B02D-B9D86F82E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35DAAF-5465-9D4E-8FB0-0732DDBCA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0539B0-7C06-5042-813B-877464B10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4967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0A27B4-A25E-6347-87D4-7726EC39E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36BCF4F-EE74-D740-BFB4-91A7EC6AE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ADBBC5-90AD-D149-8E8D-AA16227FF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7B332B-FE0E-354C-807E-54E8B3A07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79AFEF-D9A3-4646-86D3-E0C011DBB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1880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E18A4-08EE-6648-A574-4176D806D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AA4F34-10B1-F04B-9C3B-8303CA77D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167CD1D-7405-4942-AA58-F135A877C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A88D22-5E85-C148-998A-8B92BA64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F3D970B-FB22-1D44-ADD7-5F2B89004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B4A2A99-03C3-3A43-957C-50E79483A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299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4E3D86-3384-2A41-8261-274ED1E96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0BE1A0-90EE-7A43-A450-6E8E699253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7C17330-AFAA-C246-9DA6-E25F5637A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4DCEE63-E7F9-244D-A876-0E265658CC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6635F47-CF82-B942-A8EE-6B65FA082A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029CA85-729F-2C42-98DC-30C30CEA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2221B02-A438-3441-A7D2-9AA654FAC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956DFB3-86C9-DB48-A4D8-2CBF171AD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2623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36A5C-E32E-AA47-BB8D-02AF01206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9221533-0DC3-8F48-B7B7-C87026CDA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86F586B-11BF-1146-9393-741A53988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60F69C5-F719-E846-BD10-59FCA1C1B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9133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71C5D93-6035-A340-B073-9ED7E51A7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606632C-8476-E843-BC3A-693BC2AD1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C11359-E147-184A-8C0F-5CEE7A342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320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D2C76F-5624-B14D-9B38-FCE14F51F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9D5ABE-A6EA-4F46-A946-FFD6344FD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FCBAC14-EDCD-3B42-9550-234CFBB23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C1D971-2459-6748-8278-D362BD716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438E056-FA88-7744-8AF0-11EC45160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E56EE3-FD22-2E46-BE8D-0B08F7E9B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573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62290-D471-BE40-9A9B-D33737F92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6FACCB2-0193-ED46-9F4E-B60B19414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404081D-6A81-8D4A-A696-B8FBC9069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C87FE8C-6205-904B-8E81-F7824337D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09BEF02-A8FA-2242-BCEE-DF4DA56E5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F47755F-D6D9-0248-A0B0-FC35894DD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8017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50000"/>
                    </a14:imgEffect>
                    <a14:imgEffect>
                      <a14:colorTemperature colorTemp="7012"/>
                    </a14:imgEffect>
                    <a14:imgEffect>
                      <a14:saturation sat="400000"/>
                    </a14:imgEffect>
                    <a14:imgEffect>
                      <a14:brightnessContrast bright="40000" contrast="74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EBCE96-51E0-0D44-B3B0-E181C6C43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6651BB0-A4B3-6A47-8C33-A6FC2E5C0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92B87B-8484-8443-9CEB-AAFB7151B2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BCF22-B507-DB44-B976-48F60340B1BD}" type="datetimeFigureOut">
              <a:rPr lang="ru-RU" smtClean="0"/>
              <a:t>16.12.2022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2EDC2E-9836-ED43-A298-ADB8BF34D0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E35F3C-D230-FE40-BD73-46A3CC981C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1ADF1-7315-A94A-895E-C6017FB78D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827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microsoft.com/office/2007/relationships/hdphoto" Target="../media/hdphoto2.wdp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B4C3AC-6165-2043-B08A-5B9597C12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0288" y="403035"/>
            <a:ext cx="10436352" cy="477837"/>
          </a:xfrm>
        </p:spPr>
        <p:txBody>
          <a:bodyPr>
            <a:noAutofit/>
          </a:bodyPr>
          <a:lstStyle/>
          <a:p>
            <a:r>
              <a:rPr lang="ru-RU" sz="2400" dirty="0"/>
              <a:t>ФГБОУ ВО «Российский экономический университет им. </a:t>
            </a:r>
            <a:r>
              <a:rPr lang="ru-RU" sz="2400" dirty="0" err="1"/>
              <a:t>Г.В.Плеханова</a:t>
            </a:r>
            <a:r>
              <a:rPr lang="ru-RU" sz="2400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1490106-72C9-D549-AA2D-7263C6EED4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224" y="2487168"/>
            <a:ext cx="11070336" cy="3575304"/>
          </a:xfrm>
        </p:spPr>
        <p:txBody>
          <a:bodyPr/>
          <a:lstStyle/>
          <a:p>
            <a:r>
              <a:rPr lang="ru-RU" dirty="0"/>
              <a:t>Итоговый проект на тему</a:t>
            </a:r>
            <a:r>
              <a:rPr lang="en-US" dirty="0"/>
              <a:t>:</a:t>
            </a:r>
          </a:p>
          <a:p>
            <a:r>
              <a:rPr lang="ru-RU" dirty="0"/>
              <a:t>«Разработка приложения </a:t>
            </a:r>
            <a:r>
              <a:rPr lang="en-US" dirty="0"/>
              <a:t>web </a:t>
            </a:r>
            <a:r>
              <a:rPr lang="ru-RU" dirty="0" err="1"/>
              <a:t>маркетплейса</a:t>
            </a:r>
            <a:r>
              <a:rPr lang="ru-RU" dirty="0"/>
              <a:t>»</a:t>
            </a:r>
            <a:endParaRPr lang="en-US" dirty="0"/>
          </a:p>
          <a:p>
            <a:endParaRPr lang="en-US" dirty="0"/>
          </a:p>
          <a:p>
            <a:r>
              <a:rPr lang="ru-RU" dirty="0"/>
              <a:t>Программа профессиональной переподготовки</a:t>
            </a:r>
            <a:r>
              <a:rPr lang="en-US" dirty="0"/>
              <a:t>: </a:t>
            </a:r>
            <a:r>
              <a:rPr lang="en-US" dirty="0" err="1"/>
              <a:t>Fullstack</a:t>
            </a:r>
            <a:r>
              <a:rPr lang="en-US" dirty="0"/>
              <a:t>-</a:t>
            </a:r>
            <a:r>
              <a:rPr lang="ru-RU" dirty="0"/>
              <a:t>разработка на языке </a:t>
            </a:r>
            <a:r>
              <a:rPr lang="en-US" dirty="0"/>
              <a:t>Java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4E8BBD-8388-BB49-B524-B68FEFB4C2BF}"/>
              </a:ext>
            </a:extLst>
          </p:cNvPr>
          <p:cNvSpPr txBox="1"/>
          <p:nvPr/>
        </p:nvSpPr>
        <p:spPr>
          <a:xfrm>
            <a:off x="7351776" y="4949952"/>
            <a:ext cx="4718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Мещеряков Дмитрий Михайлович</a:t>
            </a:r>
          </a:p>
          <a:p>
            <a:endParaRPr lang="ru-RU" dirty="0"/>
          </a:p>
          <a:p>
            <a:r>
              <a:rPr lang="ru-RU" dirty="0"/>
              <a:t>Группа</a:t>
            </a:r>
            <a:r>
              <a:rPr lang="en-US" dirty="0"/>
              <a:t>: FSJ-2-22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3425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9CD2D08C-8AE3-544A-BD0B-E34723A0C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9929" y="391164"/>
            <a:ext cx="9952142" cy="607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29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3B83857-4013-E14A-9C3A-D43ABC572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6D380E1-C018-964E-B2CE-6FE7FE93A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404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A5997DE-51B0-8E4D-AAFB-05AE61B96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055" y="254643"/>
            <a:ext cx="10833903" cy="62382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	</a:t>
            </a:r>
          </a:p>
          <a:p>
            <a:pPr marL="0" indent="0" algn="just">
              <a:buNone/>
            </a:pPr>
            <a:r>
              <a:rPr lang="ru-RU" b="1" dirty="0"/>
              <a:t>	В заключении хотел бы поблагодарить Вас за внимание!</a:t>
            </a:r>
          </a:p>
          <a:p>
            <a:pPr marL="0" indent="0" algn="just">
              <a:buNone/>
            </a:pPr>
            <a:r>
              <a:rPr lang="ru-RU" dirty="0"/>
              <a:t>	</a:t>
            </a:r>
          </a:p>
          <a:p>
            <a:pPr marL="0" indent="0" algn="just">
              <a:buNone/>
            </a:pPr>
            <a:r>
              <a:rPr lang="ru-RU" dirty="0"/>
              <a:t>	Высоко ценю полученные в РЭУ им. Г.В. Плеханова знания и вижу профессионализм Вашего коллектива.</a:t>
            </a:r>
          </a:p>
          <a:p>
            <a:pPr marL="0" indent="0" algn="just">
              <a:buNone/>
            </a:pPr>
            <a:r>
              <a:rPr lang="ru-RU" dirty="0"/>
              <a:t>	Программа была выстроена отлично, а наполнение каждого занятия с домашними работами не просто позволяло осваивать знания, но и буквально заставляло ничего не пропускать. Это очень понравилось.</a:t>
            </a:r>
          </a:p>
          <a:p>
            <a:pPr marL="0" indent="0" algn="just">
              <a:buNone/>
            </a:pPr>
            <a:r>
              <a:rPr lang="ru-RU" dirty="0"/>
              <a:t>	 В дальнейшем планирую продолжать обучение в области </a:t>
            </a:r>
            <a:r>
              <a:rPr lang="en-US" dirty="0"/>
              <a:t>IT</a:t>
            </a:r>
            <a:r>
              <a:rPr lang="ru-RU" dirty="0"/>
              <a:t> и хотел бы это делать в РЭУ им. Г.В. Плеханова!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4009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D79D5D-CD55-814D-A8C7-6A5370FD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0298"/>
          </a:xfrm>
          <a:solidFill>
            <a:schemeClr val="accent1"/>
          </a:solidFill>
        </p:spPr>
        <p:txBody>
          <a:bodyPr>
            <a:normAutofit/>
          </a:bodyPr>
          <a:lstStyle/>
          <a:p>
            <a:pPr algn="ctr"/>
            <a:r>
              <a:rPr lang="ru-RU" sz="2800" b="1" dirty="0">
                <a:solidFill>
                  <a:schemeClr val="bg1"/>
                </a:solidFill>
              </a:rPr>
              <a:t>Предметная область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6C216A-E2BD-1E41-B327-AFC9C743F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182" y="1076448"/>
            <a:ext cx="10161656" cy="5590048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ru-RU" dirty="0"/>
              <a:t>Мой </a:t>
            </a:r>
            <a:r>
              <a:rPr lang="en-US" dirty="0"/>
              <a:t>web </a:t>
            </a:r>
            <a:r>
              <a:rPr lang="ru-RU" dirty="0"/>
              <a:t>проект это интернет-магазин.</a:t>
            </a:r>
            <a:endParaRPr lang="en-US" dirty="0"/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ru-RU" dirty="0"/>
              <a:t>Реализованы все те функции которые могут понадобиться в реальной жизни. Взяв за основу данный проект можно реализовать аналог </a:t>
            </a:r>
            <a:r>
              <a:rPr lang="en-US" dirty="0"/>
              <a:t>Ozon</a:t>
            </a:r>
            <a:r>
              <a:rPr lang="ru-RU" dirty="0"/>
              <a:t>, </a:t>
            </a:r>
            <a:r>
              <a:rPr lang="en-US" dirty="0" err="1"/>
              <a:t>Wildberries</a:t>
            </a:r>
            <a:r>
              <a:rPr lang="ru-RU" dirty="0"/>
              <a:t> и других аналогичных онлайн ресурсов.</a:t>
            </a:r>
          </a:p>
          <a:p>
            <a:pPr marL="0" indent="0" algn="just">
              <a:buNone/>
            </a:pPr>
            <a:r>
              <a:rPr lang="ru-RU" dirty="0"/>
              <a:t> 	Для магазина реализована</a:t>
            </a:r>
            <a:r>
              <a:rPr lang="en-US" dirty="0"/>
              <a:t>:</a:t>
            </a:r>
          </a:p>
          <a:p>
            <a:pPr marL="457200" lvl="1" indent="0" algn="just">
              <a:buNone/>
            </a:pPr>
            <a:endParaRPr lang="ru-RU" dirty="0"/>
          </a:p>
          <a:p>
            <a:pPr marL="457200" lvl="1" indent="0" algn="just">
              <a:buNone/>
            </a:pPr>
            <a:r>
              <a:rPr lang="ru-RU" dirty="0"/>
              <a:t>- Аутентификация и авторизация по ролям (пользователь, администратор)</a:t>
            </a:r>
            <a:r>
              <a:rPr lang="en-US" dirty="0"/>
              <a:t>;</a:t>
            </a:r>
          </a:p>
          <a:p>
            <a:pPr marL="457200" lvl="1" indent="0" algn="just">
              <a:buNone/>
            </a:pPr>
            <a:r>
              <a:rPr lang="ru-RU" dirty="0"/>
              <a:t>- Шифрование паролей</a:t>
            </a:r>
            <a:r>
              <a:rPr lang="en-US" dirty="0"/>
              <a:t>;</a:t>
            </a:r>
          </a:p>
          <a:p>
            <a:pPr lvl="1" algn="just">
              <a:buFontTx/>
              <a:buChar char="-"/>
            </a:pPr>
            <a:r>
              <a:rPr lang="ru-RU" dirty="0"/>
              <a:t>Личный кабинет администратора</a:t>
            </a:r>
            <a:r>
              <a:rPr lang="en-US" dirty="0"/>
              <a:t> (</a:t>
            </a:r>
            <a:r>
              <a:rPr lang="ru-RU" dirty="0"/>
              <a:t>добавление товаров и их фотографий, удаление товаров, просмотр подробной информации о товарах </a:t>
            </a:r>
            <a:r>
              <a:rPr lang="en-US" dirty="0"/>
              <a:t>);</a:t>
            </a:r>
            <a:endParaRPr lang="ru-RU" dirty="0"/>
          </a:p>
          <a:p>
            <a:pPr lvl="1" algn="just">
              <a:buFontTx/>
              <a:buChar char="-"/>
            </a:pPr>
            <a:r>
              <a:rPr lang="ru-RU" dirty="0"/>
              <a:t>Личный кабинет пользователя с функцией поиска и просмотра подробной информации о товарах, добавление товаров в корзину, переход на страницу с корзиной, просмотр товаров в корзине, удаление товаров из корзины, оформление заказа, очищение корзины после оформления заказов, переход на страницу заказов, просмотр истории</a:t>
            </a:r>
            <a:r>
              <a:rPr lang="en-US" dirty="0"/>
              <a:t>;</a:t>
            </a:r>
            <a:r>
              <a:rPr lang="ru-RU" dirty="0"/>
              <a:t>   </a:t>
            </a:r>
          </a:p>
          <a:p>
            <a:pPr lvl="1" algn="just">
              <a:buFontTx/>
              <a:buChar char="-"/>
            </a:pPr>
            <a:r>
              <a:rPr lang="ru-RU" dirty="0"/>
              <a:t>Возможность выхода из личного кабинета</a:t>
            </a:r>
            <a:r>
              <a:rPr lang="en-US" dirty="0"/>
              <a:t> </a:t>
            </a:r>
            <a:r>
              <a:rPr lang="ru-RU" dirty="0"/>
              <a:t>администратора и(или) пользователя</a:t>
            </a:r>
            <a:r>
              <a:rPr lang="en-US" dirty="0"/>
              <a:t>;</a:t>
            </a:r>
          </a:p>
          <a:p>
            <a:pPr marL="0" indent="0" algn="just">
              <a:buNone/>
            </a:pPr>
            <a:r>
              <a:rPr lang="ru-RU" dirty="0"/>
              <a:t>	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5427721-21CA-2F42-9594-589B1F7E0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0881" y="3586161"/>
            <a:ext cx="1291937" cy="95726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9EBB3F6-EEDA-604E-9C17-9EE39E054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0396" y="4854322"/>
            <a:ext cx="1132905" cy="116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07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012"/>
                    </a14:imgEffect>
                    <a14:imgEffect>
                      <a14:saturation sat="400000"/>
                    </a14:imgEffect>
                    <a14:imgEffect>
                      <a14:brightnessContrast bright="40000" contrast="74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090A82-CFB6-3745-A1BA-C463F0DEE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803"/>
          </a:xfrm>
        </p:spPr>
        <p:txBody>
          <a:bodyPr>
            <a:normAutofit/>
          </a:bodyPr>
          <a:lstStyle/>
          <a:p>
            <a:pPr algn="ctr"/>
            <a:r>
              <a:rPr lang="ru-RU" sz="2800" b="1" dirty="0"/>
              <a:t>Инструментальные средства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526964-7C3E-0D44-93C7-50EEC4248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080480"/>
            <a:ext cx="10782300" cy="5096483"/>
          </a:xfrm>
          <a:effectLst>
            <a:outerShdw blurRad="50800" dist="50800" dir="5400000" algn="ctr" rotWithShape="0">
              <a:schemeClr val="bg1"/>
            </a:outerShdw>
          </a:effectLst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endParaRPr lang="ru-RU" dirty="0"/>
          </a:p>
          <a:p>
            <a:pPr marL="0" indent="0" algn="just">
              <a:lnSpc>
                <a:spcPct val="150000"/>
              </a:lnSpc>
              <a:buNone/>
            </a:pPr>
            <a:r>
              <a:rPr lang="ru-RU" dirty="0"/>
              <a:t>	</a:t>
            </a:r>
            <a:r>
              <a:rPr lang="ru-RU" sz="3800" b="1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Мной использовалась </a:t>
            </a:r>
            <a:endParaRPr lang="en-US" sz="3800" b="1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интегрированная среда разработки 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(IDE) </a:t>
            </a:r>
            <a:r>
              <a:rPr lang="en-US" sz="3800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Intellij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 IDEA</a:t>
            </a:r>
            <a:endParaRPr lang="ru-RU" sz="3800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- </a:t>
            </a:r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программное обеспечение для баз данных 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PostgreSQL (PostgreSQL 15, </a:t>
            </a:r>
            <a:r>
              <a:rPr lang="en-US" sz="3800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pgAdmin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 4)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- </a:t>
            </a:r>
            <a:r>
              <a:rPr lang="ru-RU" sz="3800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фреймворк</a:t>
            </a:r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 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Spring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- </a:t>
            </a:r>
            <a:r>
              <a:rPr lang="en-US" sz="3800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Thymeleaf</a:t>
            </a:r>
            <a:endParaRPr lang="en-US" sz="3800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- </a:t>
            </a:r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браузер 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Google Chrome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- </a:t>
            </a:r>
            <a:r>
              <a:rPr lang="en-US" sz="3800" dirty="0" err="1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GitHubDesktop</a:t>
            </a:r>
            <a:endParaRPr lang="en-US" sz="3800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- </a:t>
            </a:r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другое вспомогательное программное обеспечение</a:t>
            </a:r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 </a:t>
            </a:r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rPr>
              <a:t>для реализации проект</a:t>
            </a:r>
            <a:r>
              <a:rPr lang="ru-RU" sz="3800" dirty="0">
                <a:solidFill>
                  <a:srgbClr val="FF0000"/>
                </a:solidFill>
                <a:highlight>
                  <a:srgbClr val="FFFF00"/>
                </a:highlight>
              </a:rPr>
              <a:t>а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ru-RU" dirty="0">
                <a:highlight>
                  <a:srgbClr val="FFFF00"/>
                </a:highlight>
              </a:rPr>
              <a:t>	</a:t>
            </a:r>
            <a:endParaRPr lang="en-US" dirty="0">
              <a:highlight>
                <a:srgbClr val="FFFF00"/>
              </a:highlight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ru-RU" sz="4200" b="1" dirty="0">
                <a:highlight>
                  <a:srgbClr val="FFFF00"/>
                </a:highlight>
              </a:rPr>
              <a:t>Проект реализован на </a:t>
            </a:r>
            <a:r>
              <a:rPr lang="en-US" sz="4200" b="1" dirty="0">
                <a:highlight>
                  <a:srgbClr val="FFFF00"/>
                </a:highlight>
              </a:rPr>
              <a:t>Java</a:t>
            </a:r>
            <a:endParaRPr lang="ru-RU" sz="4200" b="1" dirty="0">
              <a:highlight>
                <a:srgbClr val="FFFF00"/>
              </a:highlight>
            </a:endParaRPr>
          </a:p>
        </p:txBody>
      </p:sp>
      <p:pic>
        <p:nvPicPr>
          <p:cNvPr id="1028" name="Picture 4" descr="Картинки по запросу intellij idea">
            <a:extLst>
              <a:ext uri="{FF2B5EF4-FFF2-40B4-BE49-F238E27FC236}">
                <a16:creationId xmlns:a16="http://schemas.microsoft.com/office/drawing/2014/main" id="{7B548A45-48B9-E740-A269-1C0603803F9E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3670" y="1858126"/>
            <a:ext cx="698821" cy="698821"/>
          </a:xfrm>
          <a:prstGeom prst="rect">
            <a:avLst/>
          </a:prstGeom>
          <a:noFill/>
          <a:effectLst>
            <a:outerShdw blurRad="50800" dist="105230" algn="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Картинки по запросу postgres">
            <a:extLst>
              <a:ext uri="{FF2B5EF4-FFF2-40B4-BE49-F238E27FC236}">
                <a16:creationId xmlns:a16="http://schemas.microsoft.com/office/drawing/2014/main" id="{102AE6E4-8BC7-E24D-9142-50D571F34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3576" y="2672852"/>
            <a:ext cx="857491" cy="886075"/>
          </a:xfrm>
          <a:prstGeom prst="rect">
            <a:avLst/>
          </a:prstGeom>
          <a:noFill/>
          <a:effectLst>
            <a:outerShdw blurRad="50800" dist="108446" dir="480000" algn="ctr" rotWithShape="0">
              <a:srgbClr val="000000">
                <a:alpha val="41326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Картинки по запросу spring framework">
            <a:extLst>
              <a:ext uri="{FF2B5EF4-FFF2-40B4-BE49-F238E27FC236}">
                <a16:creationId xmlns:a16="http://schemas.microsoft.com/office/drawing/2014/main" id="{AB7D6AB6-B04F-C748-8C77-588E8BBD6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9608" y="3589830"/>
            <a:ext cx="1295400" cy="647700"/>
          </a:xfrm>
          <a:prstGeom prst="rect">
            <a:avLst/>
          </a:prstGeom>
          <a:noFill/>
          <a:effectLst>
            <a:outerShdw blurRad="50800" dist="234835" dir="1147893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Картинки по запросу chrome">
            <a:extLst>
              <a:ext uri="{FF2B5EF4-FFF2-40B4-BE49-F238E27FC236}">
                <a16:creationId xmlns:a16="http://schemas.microsoft.com/office/drawing/2014/main" id="{00FBFBA8-BA19-0F45-99CE-6F3D0ABCE4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2776" y="4347258"/>
            <a:ext cx="469063" cy="469063"/>
          </a:xfrm>
          <a:prstGeom prst="rect">
            <a:avLst/>
          </a:prstGeom>
          <a:noFill/>
          <a:effectLst>
            <a:outerShdw blurRad="50800" dist="255837" dir="660000" algn="ctr" rotWithShape="0">
              <a:srgbClr val="000000">
                <a:alpha val="42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CF1EBA78-64CF-9743-8620-423FF9A084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8697" y="5074117"/>
            <a:ext cx="703403" cy="703403"/>
          </a:xfrm>
          <a:prstGeom prst="rect">
            <a:avLst/>
          </a:prstGeom>
          <a:noFill/>
          <a:effectLst>
            <a:outerShdw blurRad="50800" dist="107740" dir="720000" algn="ctr" rotWithShape="0">
              <a:srgbClr val="000000">
                <a:alpha val="38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Картинки по запросу java">
            <a:extLst>
              <a:ext uri="{FF2B5EF4-FFF2-40B4-BE49-F238E27FC236}">
                <a16:creationId xmlns:a16="http://schemas.microsoft.com/office/drawing/2014/main" id="{210D038D-159A-F54C-B46C-B0FF4DBCF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327" y="5502629"/>
            <a:ext cx="1576281" cy="886075"/>
          </a:xfrm>
          <a:prstGeom prst="rect">
            <a:avLst/>
          </a:prstGeom>
          <a:noFill/>
          <a:effectLst>
            <a:outerShdw blurRad="50800" dist="108964" dir="600000" algn="ctr" rotWithShape="0">
              <a:srgbClr val="000000">
                <a:alpha val="4215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Стрелка вправо 4">
            <a:extLst>
              <a:ext uri="{FF2B5EF4-FFF2-40B4-BE49-F238E27FC236}">
                <a16:creationId xmlns:a16="http://schemas.microsoft.com/office/drawing/2014/main" id="{3F7871E1-9070-374D-9E55-79F2B4EFA1C3}"/>
              </a:ext>
            </a:extLst>
          </p:cNvPr>
          <p:cNvSpPr/>
          <p:nvPr/>
        </p:nvSpPr>
        <p:spPr>
          <a:xfrm>
            <a:off x="1814513" y="5777520"/>
            <a:ext cx="1728787" cy="3994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 descr="Маркеры-галочки">
            <a:extLst>
              <a:ext uri="{FF2B5EF4-FFF2-40B4-BE49-F238E27FC236}">
                <a16:creationId xmlns:a16="http://schemas.microsoft.com/office/drawing/2014/main" id="{E4AD4683-1F69-714B-AA48-D1640641B79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15063" y="2556947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15" name="Рисунок 14" descr="Маркеры-галочки">
            <a:extLst>
              <a:ext uri="{FF2B5EF4-FFF2-40B4-BE49-F238E27FC236}">
                <a16:creationId xmlns:a16="http://schemas.microsoft.com/office/drawing/2014/main" id="{23D8AE16-3375-164A-9D5C-36F363F4E0C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2200" y="2029317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16" name="Рисунок 15" descr="Маркеры-галочки">
            <a:extLst>
              <a:ext uri="{FF2B5EF4-FFF2-40B4-BE49-F238E27FC236}">
                <a16:creationId xmlns:a16="http://schemas.microsoft.com/office/drawing/2014/main" id="{281D1BFF-9DE8-2D4D-9761-B5A2F9C4CAC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29351" y="3072563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17" name="Рисунок 16" descr="Маркеры-галочки">
            <a:extLst>
              <a:ext uri="{FF2B5EF4-FFF2-40B4-BE49-F238E27FC236}">
                <a16:creationId xmlns:a16="http://schemas.microsoft.com/office/drawing/2014/main" id="{DFD3A8CB-2ECB-5A4F-9AF4-7847EFB1674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22207" y="3442021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18" name="Рисунок 17" descr="Маркеры-галочки">
            <a:extLst>
              <a:ext uri="{FF2B5EF4-FFF2-40B4-BE49-F238E27FC236}">
                <a16:creationId xmlns:a16="http://schemas.microsoft.com/office/drawing/2014/main" id="{A2154B8E-1349-6046-A7FE-A2B1AC322AB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2199" y="3924418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19" name="Рисунок 18" descr="Маркеры-галочки">
            <a:extLst>
              <a:ext uri="{FF2B5EF4-FFF2-40B4-BE49-F238E27FC236}">
                <a16:creationId xmlns:a16="http://schemas.microsoft.com/office/drawing/2014/main" id="{30C9EB22-7947-FD4E-B2DA-59B6860EFC9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93631" y="4395613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  <p:pic>
        <p:nvPicPr>
          <p:cNvPr id="20" name="Рисунок 19" descr="Маркеры-галочки">
            <a:extLst>
              <a:ext uri="{FF2B5EF4-FFF2-40B4-BE49-F238E27FC236}">
                <a16:creationId xmlns:a16="http://schemas.microsoft.com/office/drawing/2014/main" id="{B26D2A72-FBA6-7D4B-A290-00D8CDC566B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65054" y="4935452"/>
            <a:ext cx="356437" cy="356437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5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8574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B7340F5D-6E3F-D04D-9794-1BCD9AFDD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Учебник по Spring MVC Framework Простой пример Hello World со страницей  пользовательского интерфейса (JSP)">
            <a:extLst>
              <a:ext uri="{FF2B5EF4-FFF2-40B4-BE49-F238E27FC236}">
                <a16:creationId xmlns:a16="http://schemas.microsoft.com/office/drawing/2014/main" id="{E23C9420-5287-864A-A599-45E7CFBE8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199"/>
            <a:ext cx="12192000" cy="598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070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>
            <a:extLst>
              <a:ext uri="{FF2B5EF4-FFF2-40B4-BE49-F238E27FC236}">
                <a16:creationId xmlns:a16="http://schemas.microsoft.com/office/drawing/2014/main" id="{BC5C87E3-67DE-D647-A64F-A1F006ACD9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351" y="214312"/>
            <a:ext cx="11215688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543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>
            <a:extLst>
              <a:ext uri="{FF2B5EF4-FFF2-40B4-BE49-F238E27FC236}">
                <a16:creationId xmlns:a16="http://schemas.microsoft.com/office/drawing/2014/main" id="{15F50EF1-623D-0543-8F04-19ABE6A74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0038"/>
            <a:ext cx="10515600" cy="5876925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38884EB-EF48-3E46-A89C-E70E35962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0038"/>
            <a:ext cx="11582400" cy="625792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C750BD8-D290-054D-99B6-341693F1D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5705" y="1000125"/>
            <a:ext cx="5106295" cy="301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971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602B83-C6B3-0647-82B3-0E0564C5B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3563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ER-</a:t>
            </a:r>
            <a:r>
              <a:rPr lang="ru-RU" sz="2800" dirty="0"/>
              <a:t>модель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1B40B5A-2DB7-F24E-A886-2AFA05BCA4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3456" y="928688"/>
            <a:ext cx="8957882" cy="5757862"/>
          </a:xfrm>
        </p:spPr>
      </p:pic>
    </p:spTree>
    <p:extLst>
      <p:ext uri="{BB962C8B-B14F-4D97-AF65-F5344CB8AC3E}">
        <p14:creationId xmlns:p14="http://schemas.microsoft.com/office/powerpoint/2010/main" val="3244011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2D47C4-16F4-1B46-AA1F-B5561F3A1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EE387A74-808E-3342-9ED2-0322D720EA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7939" y="1342662"/>
            <a:ext cx="9340770" cy="532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490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1E5486F6-20FF-9D41-A852-EDD39DB2A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4872" y="520861"/>
            <a:ext cx="9410218" cy="565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2403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2400</TotalTime>
  <Words>325</Words>
  <Application>Microsoft Macintosh PowerPoint</Application>
  <PresentationFormat>Широкоэкранный</PresentationFormat>
  <Paragraphs>40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ФГБОУ ВО «Российский экономический университет им. Г.В.Плеханова»</vt:lpstr>
      <vt:lpstr>Предметная область</vt:lpstr>
      <vt:lpstr>Инструментальные средства</vt:lpstr>
      <vt:lpstr>Презентация PowerPoint</vt:lpstr>
      <vt:lpstr>Презентация PowerPoint</vt:lpstr>
      <vt:lpstr>Презентация PowerPoint</vt:lpstr>
      <vt:lpstr>ER-модель </vt:lpstr>
      <vt:lpstr>Результат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ФГБОУ ВО «Российский экономический университет им. Г.В.Плеханова»</dc:title>
  <dc:creator>Microsoft Office User</dc:creator>
  <cp:lastModifiedBy>Microsoft Office User</cp:lastModifiedBy>
  <cp:revision>17</cp:revision>
  <dcterms:created xsi:type="dcterms:W3CDTF">2022-12-11T13:44:23Z</dcterms:created>
  <dcterms:modified xsi:type="dcterms:W3CDTF">2022-12-16T20:09:35Z</dcterms:modified>
</cp:coreProperties>
</file>

<file path=docProps/thumbnail.jpeg>
</file>